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Inconsolata" panose="020F0502020204030204" pitchFamily="2" charset="0"/>
      <p:regular r:id="rId15"/>
    </p:embeddedFont>
    <p:embeddedFont>
      <p:font typeface="Montserrat Black" panose="020F0502020204030204" pitchFamily="2" charset="0"/>
      <p:regular r:id="rId16"/>
    </p:embeddedFont>
    <p:embeddedFont>
      <p:font typeface="Montserrat Light" panose="00000400000000000000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6408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Sales Insights Analysis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Uncovering revenue patterns and growth opportunities across markets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80140"/>
            <a:ext cx="6235184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Project Objective </a:t>
            </a:r>
            <a:r>
              <a:rPr lang="en-US" sz="44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🎯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6701"/>
            <a:ext cx="4196358" cy="2047994"/>
          </a:xfrm>
          <a:prstGeom prst="roundRect">
            <a:avLst>
              <a:gd name="adj" fmla="val 44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8224" y="5271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76155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South Zone underperforming vs. North and Central Zones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036701"/>
            <a:ext cx="4196358" cy="2047994"/>
          </a:xfrm>
          <a:prstGeom prst="roundRect">
            <a:avLst>
              <a:gd name="adj" fmla="val 44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451396" y="5271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The Risk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76155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Missed opportunities, inefficient resource allocation, reduced profitability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036701"/>
            <a:ext cx="4196358" cy="2047994"/>
          </a:xfrm>
          <a:prstGeom prst="roundRect">
            <a:avLst>
              <a:gd name="adj" fmla="val 44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874568" y="5271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Our Mission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76155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Analyze zone-wise revenue, identify root causes, recommend data-driven strategies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143" y="774621"/>
            <a:ext cx="6147316" cy="689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Dataset Overview </a:t>
            </a:r>
            <a:r>
              <a:rPr lang="en-US" sz="42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📊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64143" y="2037636"/>
            <a:ext cx="7648099" cy="5171599"/>
          </a:xfrm>
          <a:prstGeom prst="roundRect">
            <a:avLst>
              <a:gd name="adj" fmla="val 17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71763" y="2045256"/>
            <a:ext cx="7632025" cy="62650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991076" y="2183844"/>
            <a:ext cx="210335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Table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3538538" y="2183844"/>
            <a:ext cx="209954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Rows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6082189" y="2183844"/>
            <a:ext cx="210335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Key Details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71763" y="2671763"/>
            <a:ext cx="7632025" cy="97583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991076" y="2810351"/>
            <a:ext cx="210335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Sales Transactions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3538538" y="2810351"/>
            <a:ext cx="209954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148,395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6082189" y="2810351"/>
            <a:ext cx="2103358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Product, customer, market data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71763" y="3647599"/>
            <a:ext cx="7632025" cy="97583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91076" y="3786188"/>
            <a:ext cx="210335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Sales Product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3538538" y="3786188"/>
            <a:ext cx="209954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279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6082189" y="3786188"/>
            <a:ext cx="2103358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Product codes and types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71763" y="4623435"/>
            <a:ext cx="7632025" cy="97583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991076" y="4762024"/>
            <a:ext cx="210335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Sales Customer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3538538" y="4762024"/>
            <a:ext cx="209954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38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6082189" y="4762024"/>
            <a:ext cx="2103358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 names and types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771763" y="5599271"/>
            <a:ext cx="7632025" cy="62650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991076" y="5737860"/>
            <a:ext cx="210335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Sales Market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3538538" y="5737860"/>
            <a:ext cx="209954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15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6082189" y="5737860"/>
            <a:ext cx="210335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Market codes, zones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771763" y="6225778"/>
            <a:ext cx="7632025" cy="97583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Text 23"/>
          <p:cNvSpPr/>
          <p:nvPr/>
        </p:nvSpPr>
        <p:spPr>
          <a:xfrm>
            <a:off x="991076" y="6364367"/>
            <a:ext cx="210335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Sales Date</a:t>
            </a:r>
            <a:endParaRPr lang="en-US" sz="1700" dirty="0"/>
          </a:p>
        </p:txBody>
      </p:sp>
      <p:sp>
        <p:nvSpPr>
          <p:cNvPr id="26" name="Text 24"/>
          <p:cNvSpPr/>
          <p:nvPr/>
        </p:nvSpPr>
        <p:spPr>
          <a:xfrm>
            <a:off x="3538538" y="6364367"/>
            <a:ext cx="2099548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1,126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6082189" y="6364367"/>
            <a:ext cx="2103358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Date, year, month labels</a:t>
            </a:r>
            <a:endParaRPr lang="en-US" sz="1700" dirty="0"/>
          </a:p>
        </p:txBody>
      </p:sp>
      <p:sp>
        <p:nvSpPr>
          <p:cNvPr id="28" name="Text 26"/>
          <p:cNvSpPr/>
          <p:nvPr/>
        </p:nvSpPr>
        <p:spPr>
          <a:xfrm>
            <a:off x="8952548" y="2010251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Quality</a:t>
            </a:r>
            <a:endParaRPr lang="en-US" sz="2100" dirty="0"/>
          </a:p>
        </p:txBody>
      </p:sp>
      <p:sp>
        <p:nvSpPr>
          <p:cNvPr id="29" name="Text 27"/>
          <p:cNvSpPr/>
          <p:nvPr/>
        </p:nvSpPr>
        <p:spPr>
          <a:xfrm>
            <a:off x="8952548" y="2569607"/>
            <a:ext cx="4921210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High-quality with minimal nulls</a:t>
            </a:r>
            <a:endParaRPr lang="en-US" sz="1700" dirty="0"/>
          </a:p>
        </p:txBody>
      </p:sp>
      <p:sp>
        <p:nvSpPr>
          <p:cNvPr id="30" name="Text 28"/>
          <p:cNvSpPr/>
          <p:nvPr/>
        </p:nvSpPr>
        <p:spPr>
          <a:xfrm>
            <a:off x="8952548" y="2995255"/>
            <a:ext cx="4921210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Numeric columns ready for analysis</a:t>
            </a:r>
            <a:endParaRPr lang="en-US" sz="1700" dirty="0"/>
          </a:p>
        </p:txBody>
      </p:sp>
      <p:sp>
        <p:nvSpPr>
          <p:cNvPr id="31" name="Text 29"/>
          <p:cNvSpPr/>
          <p:nvPr/>
        </p:nvSpPr>
        <p:spPr>
          <a:xfrm>
            <a:off x="8952548" y="3420904"/>
            <a:ext cx="4921210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Standardized categorical fields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2234"/>
            <a:ext cx="10421183" cy="716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Cleaning &amp; Preprocessing </a:t>
            </a:r>
            <a:r>
              <a:rPr lang="en-US" sz="44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🔧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522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7306"/>
            <a:ext cx="4196358" cy="30480"/>
          </a:xfrm>
          <a:prstGeom prst="rect">
            <a:avLst/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93790" y="3381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Null Handling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7203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Checked and handled missing values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522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7306"/>
            <a:ext cx="4196358" cy="30480"/>
          </a:xfrm>
          <a:prstGeom prst="rect">
            <a:avLst/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5216962" y="3381613"/>
            <a:ext cx="32009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Text Standardization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7203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Removed unwanted characters, trimmed strings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522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7306"/>
            <a:ext cx="4196358" cy="30480"/>
          </a:xfrm>
          <a:prstGeom prst="rect">
            <a:avLst/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640133" y="3381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Date Formatting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7203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Converted to uniform formats for trends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467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9716"/>
            <a:ext cx="6407944" cy="30480"/>
          </a:xfrm>
          <a:prstGeom prst="rect">
            <a:avLst/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93790" y="5524024"/>
            <a:ext cx="29315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Consistency Check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444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Verified codes across all tables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467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9716"/>
            <a:ext cx="6407944" cy="30480"/>
          </a:xfrm>
          <a:prstGeom prst="rect">
            <a:avLst/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7428548" y="55240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Type Validation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444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Ensured correct data types for calculations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64776"/>
            <a:ext cx="7556421" cy="1425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Analysis Methodology </a:t>
            </a:r>
            <a:r>
              <a:rPr lang="en-US" sz="44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🛠️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569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Tools Used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63807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Python (pandas, numpy)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08027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Power BI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224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SQL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96466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Excel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554385"/>
            <a:ext cx="29929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Visualization Types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93790" y="613552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Bar, column, line charts, tables, maps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3056930"/>
            <a:ext cx="28399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Key DAX Formulas</a:t>
            </a:r>
            <a:endParaRPr lang="en-US" sz="2200" dirty="0"/>
          </a:p>
        </p:txBody>
      </p:sp>
      <p:sp>
        <p:nvSpPr>
          <p:cNvPr id="12" name="Shape 9"/>
          <p:cNvSpPr/>
          <p:nvPr/>
        </p:nvSpPr>
        <p:spPr>
          <a:xfrm>
            <a:off x="4856321" y="3666411"/>
            <a:ext cx="3501509" cy="3243263"/>
          </a:xfrm>
          <a:prstGeom prst="roundRect">
            <a:avLst>
              <a:gd name="adj" fmla="val 282"/>
            </a:avLst>
          </a:prstGeom>
          <a:solidFill>
            <a:srgbClr val="EBDF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4845010" y="3666411"/>
            <a:ext cx="3524131" cy="3243263"/>
          </a:xfrm>
          <a:prstGeom prst="roundRect">
            <a:avLst>
              <a:gd name="adj" fmla="val 1049"/>
            </a:avLst>
          </a:prstGeom>
          <a:solidFill>
            <a:srgbClr val="EBDFD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5071824" y="3836432"/>
            <a:ext cx="3070503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highlight>
                  <a:srgbClr val="EBDFD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Profit Margin % = DIVIDE([Total Profit Margin],[Revenue],0)Revenue LY = CALCULATE([Revenue],SAMEPERIODLASTYEAR('sales date'[date]))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93861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83235" y="31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Key Insights </a:t>
            </a:r>
            <a:r>
              <a:rPr lang="en-US" sz="220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💡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5883235" y="892850"/>
            <a:ext cx="2688908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₹985M</a:t>
            </a:r>
            <a:endParaRPr lang="en-US" sz="2900" dirty="0"/>
          </a:p>
        </p:txBody>
      </p:sp>
      <p:sp>
        <p:nvSpPr>
          <p:cNvPr id="5" name="Text 2"/>
          <p:cNvSpPr/>
          <p:nvPr/>
        </p:nvSpPr>
        <p:spPr>
          <a:xfrm>
            <a:off x="6518910" y="140874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Total Revenue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8713827" y="892850"/>
            <a:ext cx="268902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2M</a:t>
            </a:r>
            <a:endParaRPr lang="en-US" sz="2900" dirty="0"/>
          </a:p>
        </p:txBody>
      </p:sp>
      <p:sp>
        <p:nvSpPr>
          <p:cNvPr id="7" name="Text 4"/>
          <p:cNvSpPr/>
          <p:nvPr/>
        </p:nvSpPr>
        <p:spPr>
          <a:xfrm>
            <a:off x="9349502" y="140874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Sales Quantity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8713827" y="1653897"/>
            <a:ext cx="268902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Units sold</a:t>
            </a:r>
            <a:endParaRPr lang="en-US" sz="850" dirty="0"/>
          </a:p>
        </p:txBody>
      </p:sp>
      <p:sp>
        <p:nvSpPr>
          <p:cNvPr id="9" name="Text 6"/>
          <p:cNvSpPr/>
          <p:nvPr/>
        </p:nvSpPr>
        <p:spPr>
          <a:xfrm>
            <a:off x="11544538" y="892850"/>
            <a:ext cx="2688908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52.8%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12180213" y="140874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Delhi NCR Share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11544538" y="1653897"/>
            <a:ext cx="268890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Of total revenue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8713827" y="2118836"/>
            <a:ext cx="268902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₹25M</a:t>
            </a:r>
            <a:endParaRPr lang="en-US" sz="2900" dirty="0"/>
          </a:p>
        </p:txBody>
      </p:sp>
      <p:sp>
        <p:nvSpPr>
          <p:cNvPr id="13" name="Text 10"/>
          <p:cNvSpPr/>
          <p:nvPr/>
        </p:nvSpPr>
        <p:spPr>
          <a:xfrm>
            <a:off x="9349502" y="263473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Profit Margin</a:t>
            </a:r>
            <a:endParaRPr lang="en-US" sz="1100" dirty="0"/>
          </a:p>
        </p:txBody>
      </p:sp>
      <p:sp>
        <p:nvSpPr>
          <p:cNvPr id="14" name="Shape 11"/>
          <p:cNvSpPr/>
          <p:nvPr/>
        </p:nvSpPr>
        <p:spPr>
          <a:xfrm>
            <a:off x="5883235" y="2939415"/>
            <a:ext cx="8350329" cy="683776"/>
          </a:xfrm>
          <a:prstGeom prst="roundRect">
            <a:avLst>
              <a:gd name="adj" fmla="val 1337"/>
            </a:avLst>
          </a:prstGeom>
          <a:solidFill>
            <a:srgbClr val="F8ECE4"/>
          </a:solidFill>
          <a:ln w="15240">
            <a:solidFill>
              <a:srgbClr val="151617"/>
            </a:solidFill>
            <a:prstDash val="solid"/>
          </a:ln>
          <a:effectLst>
            <a:outerShdw dist="1016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6011823" y="3068003"/>
            <a:ext cx="218598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Concentration Risk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6011823" y="3313152"/>
            <a:ext cx="809315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Delhi NCR, Mumbai, Ahmedabad dominate. Electricalsara Stores: ₹41.33 crore dependency</a:t>
            </a:r>
            <a:endParaRPr lang="en-US" sz="850" dirty="0"/>
          </a:p>
        </p:txBody>
      </p:sp>
      <p:sp>
        <p:nvSpPr>
          <p:cNvPr id="17" name="Shape 14"/>
          <p:cNvSpPr/>
          <p:nvPr/>
        </p:nvSpPr>
        <p:spPr>
          <a:xfrm>
            <a:off x="5883235" y="3736538"/>
            <a:ext cx="8350329" cy="683776"/>
          </a:xfrm>
          <a:prstGeom prst="roundRect">
            <a:avLst>
              <a:gd name="adj" fmla="val 1337"/>
            </a:avLst>
          </a:prstGeom>
          <a:solidFill>
            <a:srgbClr val="F8ECE4"/>
          </a:solidFill>
          <a:ln w="15240">
            <a:solidFill>
              <a:srgbClr val="151617"/>
            </a:solidFill>
            <a:prstDash val="solid"/>
          </a:ln>
          <a:effectLst>
            <a:outerShdw dist="1016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6011823" y="3865126"/>
            <a:ext cx="147720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Channel Imbalance</a:t>
            </a:r>
            <a:endParaRPr lang="en-US" sz="1100" dirty="0"/>
          </a:p>
        </p:txBody>
      </p:sp>
      <p:sp>
        <p:nvSpPr>
          <p:cNvPr id="19" name="Text 16"/>
          <p:cNvSpPr/>
          <p:nvPr/>
        </p:nvSpPr>
        <p:spPr>
          <a:xfrm>
            <a:off x="6011823" y="4110276"/>
            <a:ext cx="809315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Brick &amp; Mortar generates 3× more than E-Commerce</a:t>
            </a:r>
            <a:endParaRPr lang="en-US" sz="850" dirty="0"/>
          </a:p>
        </p:txBody>
      </p:sp>
      <p:sp>
        <p:nvSpPr>
          <p:cNvPr id="20" name="Shape 17"/>
          <p:cNvSpPr/>
          <p:nvPr/>
        </p:nvSpPr>
        <p:spPr>
          <a:xfrm>
            <a:off x="5883235" y="4533662"/>
            <a:ext cx="8350329" cy="683776"/>
          </a:xfrm>
          <a:prstGeom prst="roundRect">
            <a:avLst>
              <a:gd name="adj" fmla="val 1337"/>
            </a:avLst>
          </a:prstGeom>
          <a:solidFill>
            <a:srgbClr val="F8ECE4"/>
          </a:solidFill>
          <a:ln w="15240">
            <a:solidFill>
              <a:srgbClr val="151617"/>
            </a:solidFill>
            <a:prstDash val="solid"/>
          </a:ln>
          <a:effectLst>
            <a:outerShdw dist="1016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21" name="Text 18"/>
          <p:cNvSpPr/>
          <p:nvPr/>
        </p:nvSpPr>
        <p:spPr>
          <a:xfrm>
            <a:off x="6011823" y="4662249"/>
            <a:ext cx="1634133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 Dependency</a:t>
            </a:r>
            <a:endParaRPr lang="en-US" sz="1100" dirty="0"/>
          </a:p>
        </p:txBody>
      </p:sp>
      <p:sp>
        <p:nvSpPr>
          <p:cNvPr id="22" name="Text 19"/>
          <p:cNvSpPr/>
          <p:nvPr/>
        </p:nvSpPr>
        <p:spPr>
          <a:xfrm>
            <a:off x="6011823" y="4907399"/>
            <a:ext cx="809315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One product contributes 80-85% of revenue</a:t>
            </a:r>
            <a:endParaRPr lang="en-US" sz="850" dirty="0"/>
          </a:p>
        </p:txBody>
      </p:sp>
      <p:sp>
        <p:nvSpPr>
          <p:cNvPr id="23" name="Shape 20"/>
          <p:cNvSpPr/>
          <p:nvPr/>
        </p:nvSpPr>
        <p:spPr>
          <a:xfrm>
            <a:off x="5883235" y="5330785"/>
            <a:ext cx="8350329" cy="683776"/>
          </a:xfrm>
          <a:prstGeom prst="roundRect">
            <a:avLst>
              <a:gd name="adj" fmla="val 1337"/>
            </a:avLst>
          </a:prstGeom>
          <a:solidFill>
            <a:srgbClr val="F8ECE4"/>
          </a:solidFill>
          <a:ln w="15240">
            <a:solidFill>
              <a:srgbClr val="151617"/>
            </a:solidFill>
            <a:prstDash val="solid"/>
          </a:ln>
          <a:effectLst>
            <a:outerShdw dist="1016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24" name="Text 21"/>
          <p:cNvSpPr/>
          <p:nvPr/>
        </p:nvSpPr>
        <p:spPr>
          <a:xfrm>
            <a:off x="6011823" y="545937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Bengaluru Crisis</a:t>
            </a:r>
            <a:endParaRPr lang="en-US" sz="1100" dirty="0"/>
          </a:p>
        </p:txBody>
      </p:sp>
      <p:sp>
        <p:nvSpPr>
          <p:cNvPr id="25" name="Text 22"/>
          <p:cNvSpPr/>
          <p:nvPr/>
        </p:nvSpPr>
        <p:spPr>
          <a:xfrm>
            <a:off x="6011823" y="5704523"/>
            <a:ext cx="809315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Heavily loss-making at -20.8% margin</a:t>
            </a:r>
            <a:endParaRPr lang="en-US" sz="850" dirty="0"/>
          </a:p>
        </p:txBody>
      </p:sp>
      <p:sp>
        <p:nvSpPr>
          <p:cNvPr id="26" name="Text 23"/>
          <p:cNvSpPr/>
          <p:nvPr/>
        </p:nvSpPr>
        <p:spPr>
          <a:xfrm>
            <a:off x="5883235" y="6184583"/>
            <a:ext cx="186856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Trend Timeline</a:t>
            </a:r>
            <a:endParaRPr lang="en-US" sz="1100" dirty="0"/>
          </a:p>
        </p:txBody>
      </p:sp>
      <p:sp>
        <p:nvSpPr>
          <p:cNvPr id="27" name="Shape 24"/>
          <p:cNvSpPr/>
          <p:nvPr/>
        </p:nvSpPr>
        <p:spPr>
          <a:xfrm>
            <a:off x="6010751" y="6531769"/>
            <a:ext cx="15240" cy="2542580"/>
          </a:xfrm>
          <a:prstGeom prst="roundRect">
            <a:avLst>
              <a:gd name="adj" fmla="val 60000"/>
            </a:avLst>
          </a:prstGeom>
          <a:solidFill>
            <a:srgbClr val="000000">
              <a:alpha val="8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Shape 25"/>
          <p:cNvSpPr/>
          <p:nvPr/>
        </p:nvSpPr>
        <p:spPr>
          <a:xfrm>
            <a:off x="6123087" y="6651665"/>
            <a:ext cx="340162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9" name="Shape 26"/>
          <p:cNvSpPr/>
          <p:nvPr/>
        </p:nvSpPr>
        <p:spPr>
          <a:xfrm>
            <a:off x="5883176" y="6531769"/>
            <a:ext cx="255151" cy="255151"/>
          </a:xfrm>
          <a:prstGeom prst="roundRect">
            <a:avLst>
              <a:gd name="adj" fmla="val 358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016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30" name="Text 27"/>
          <p:cNvSpPr/>
          <p:nvPr/>
        </p:nvSpPr>
        <p:spPr>
          <a:xfrm>
            <a:off x="5925681" y="6552962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1300" dirty="0"/>
          </a:p>
        </p:txBody>
      </p:sp>
      <p:sp>
        <p:nvSpPr>
          <p:cNvPr id="31" name="Text 28"/>
          <p:cNvSpPr/>
          <p:nvPr/>
        </p:nvSpPr>
        <p:spPr>
          <a:xfrm>
            <a:off x="6577846" y="6570702"/>
            <a:ext cx="1483043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Oct 2017 - Aug 2018</a:t>
            </a:r>
            <a:endParaRPr lang="en-US" sz="1100" dirty="0"/>
          </a:p>
        </p:txBody>
      </p:sp>
      <p:sp>
        <p:nvSpPr>
          <p:cNvPr id="32" name="Text 29"/>
          <p:cNvSpPr/>
          <p:nvPr/>
        </p:nvSpPr>
        <p:spPr>
          <a:xfrm>
            <a:off x="6577846" y="6815852"/>
            <a:ext cx="765571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Growth phase</a:t>
            </a:r>
            <a:endParaRPr lang="en-US" sz="850" dirty="0"/>
          </a:p>
        </p:txBody>
      </p:sp>
      <p:sp>
        <p:nvSpPr>
          <p:cNvPr id="33" name="Shape 30"/>
          <p:cNvSpPr/>
          <p:nvPr/>
        </p:nvSpPr>
        <p:spPr>
          <a:xfrm>
            <a:off x="6123087" y="7344013"/>
            <a:ext cx="340162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4" name="Shape 31"/>
          <p:cNvSpPr/>
          <p:nvPr/>
        </p:nvSpPr>
        <p:spPr>
          <a:xfrm>
            <a:off x="5883176" y="7224117"/>
            <a:ext cx="255151" cy="255151"/>
          </a:xfrm>
          <a:prstGeom prst="roundRect">
            <a:avLst>
              <a:gd name="adj" fmla="val 358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016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35" name="Text 32"/>
          <p:cNvSpPr/>
          <p:nvPr/>
        </p:nvSpPr>
        <p:spPr>
          <a:xfrm>
            <a:off x="5925681" y="7245310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1300" dirty="0"/>
          </a:p>
        </p:txBody>
      </p:sp>
      <p:sp>
        <p:nvSpPr>
          <p:cNvPr id="36" name="Text 33"/>
          <p:cNvSpPr/>
          <p:nvPr/>
        </p:nvSpPr>
        <p:spPr>
          <a:xfrm>
            <a:off x="6577846" y="7263051"/>
            <a:ext cx="162186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Late 2018 - Early 2019</a:t>
            </a:r>
            <a:endParaRPr lang="en-US" sz="1100" dirty="0"/>
          </a:p>
        </p:txBody>
      </p:sp>
      <p:sp>
        <p:nvSpPr>
          <p:cNvPr id="37" name="Text 34"/>
          <p:cNvSpPr/>
          <p:nvPr/>
        </p:nvSpPr>
        <p:spPr>
          <a:xfrm>
            <a:off x="6577846" y="7508200"/>
            <a:ext cx="765571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Plateau at ₹3 Cr/month</a:t>
            </a:r>
            <a:endParaRPr lang="en-US" sz="850" dirty="0"/>
          </a:p>
        </p:txBody>
      </p:sp>
      <p:sp>
        <p:nvSpPr>
          <p:cNvPr id="38" name="Shape 35"/>
          <p:cNvSpPr/>
          <p:nvPr/>
        </p:nvSpPr>
        <p:spPr>
          <a:xfrm>
            <a:off x="6123087" y="8036362"/>
            <a:ext cx="340162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9" name="Shape 36"/>
          <p:cNvSpPr/>
          <p:nvPr/>
        </p:nvSpPr>
        <p:spPr>
          <a:xfrm>
            <a:off x="5883176" y="7916466"/>
            <a:ext cx="255151" cy="255151"/>
          </a:xfrm>
          <a:prstGeom prst="roundRect">
            <a:avLst>
              <a:gd name="adj" fmla="val 358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016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40" name="Text 37"/>
          <p:cNvSpPr/>
          <p:nvPr/>
        </p:nvSpPr>
        <p:spPr>
          <a:xfrm>
            <a:off x="5925681" y="7937659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1300" dirty="0"/>
          </a:p>
        </p:txBody>
      </p:sp>
      <p:sp>
        <p:nvSpPr>
          <p:cNvPr id="41" name="Text 38"/>
          <p:cNvSpPr/>
          <p:nvPr/>
        </p:nvSpPr>
        <p:spPr>
          <a:xfrm>
            <a:off x="6577846" y="7955399"/>
            <a:ext cx="147399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Mid 2019 - End 2019</a:t>
            </a:r>
            <a:endParaRPr lang="en-US" sz="1100" dirty="0"/>
          </a:p>
        </p:txBody>
      </p:sp>
      <p:sp>
        <p:nvSpPr>
          <p:cNvPr id="42" name="Text 39"/>
          <p:cNvSpPr/>
          <p:nvPr/>
        </p:nvSpPr>
        <p:spPr>
          <a:xfrm>
            <a:off x="6577846" y="8200549"/>
            <a:ext cx="765571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Decline to ₹2.25 Cr/month</a:t>
            </a:r>
            <a:endParaRPr lang="en-US" sz="850" dirty="0"/>
          </a:p>
        </p:txBody>
      </p:sp>
      <p:sp>
        <p:nvSpPr>
          <p:cNvPr id="43" name="Shape 40"/>
          <p:cNvSpPr/>
          <p:nvPr/>
        </p:nvSpPr>
        <p:spPr>
          <a:xfrm>
            <a:off x="6123087" y="8728710"/>
            <a:ext cx="340162" cy="15240"/>
          </a:xfrm>
          <a:prstGeom prst="roundRect">
            <a:avLst>
              <a:gd name="adj" fmla="val 600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4" name="Shape 41"/>
          <p:cNvSpPr/>
          <p:nvPr/>
        </p:nvSpPr>
        <p:spPr>
          <a:xfrm>
            <a:off x="5883176" y="8608814"/>
            <a:ext cx="255151" cy="255151"/>
          </a:xfrm>
          <a:prstGeom prst="roundRect">
            <a:avLst>
              <a:gd name="adj" fmla="val 358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016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45" name="Text 42"/>
          <p:cNvSpPr/>
          <p:nvPr/>
        </p:nvSpPr>
        <p:spPr>
          <a:xfrm>
            <a:off x="5925681" y="8630007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4</a:t>
            </a:r>
            <a:endParaRPr lang="en-US" sz="1300" dirty="0"/>
          </a:p>
        </p:txBody>
      </p:sp>
      <p:sp>
        <p:nvSpPr>
          <p:cNvPr id="46" name="Text 43"/>
          <p:cNvSpPr/>
          <p:nvPr/>
        </p:nvSpPr>
        <p:spPr>
          <a:xfrm>
            <a:off x="6577846" y="864774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2020</a:t>
            </a:r>
            <a:endParaRPr lang="en-US" sz="1100" dirty="0"/>
          </a:p>
        </p:txBody>
      </p:sp>
      <p:sp>
        <p:nvSpPr>
          <p:cNvPr id="47" name="Text 44"/>
          <p:cNvSpPr/>
          <p:nvPr/>
        </p:nvSpPr>
        <p:spPr>
          <a:xfrm>
            <a:off x="6577846" y="8892897"/>
            <a:ext cx="765571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COVID impact: ₹1.47 Cr/month</a:t>
            </a:r>
            <a:endParaRPr lang="en-US" sz="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6463" y="507802"/>
            <a:ext cx="4201120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Recommendations </a:t>
            </a:r>
            <a:r>
              <a:rPr lang="en-US" sz="280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📈</a:t>
            </a:r>
            <a:endParaRPr lang="en-US" sz="2800" dirty="0"/>
          </a:p>
        </p:txBody>
      </p:sp>
      <p:sp>
        <p:nvSpPr>
          <p:cNvPr id="4" name="Shape 1"/>
          <p:cNvSpPr/>
          <p:nvPr/>
        </p:nvSpPr>
        <p:spPr>
          <a:xfrm>
            <a:off x="5986463" y="1168598"/>
            <a:ext cx="4000500" cy="1410057"/>
          </a:xfrm>
          <a:prstGeom prst="roundRect">
            <a:avLst>
              <a:gd name="adj" fmla="val 64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2700" dir="2700000" algn="bl" rotWithShape="0">
              <a:srgbClr val="151617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136958" y="1319093"/>
            <a:ext cx="428625" cy="428625"/>
          </a:xfrm>
          <a:prstGeom prst="roundRect">
            <a:avLst>
              <a:gd name="adj" fmla="val 21331200"/>
            </a:avLst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54829" y="1436846"/>
            <a:ext cx="192881" cy="19288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36958" y="1890593"/>
            <a:ext cx="1786176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Diversify Revenue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6136958" y="2199561"/>
            <a:ext cx="369951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Reduce mega customer and market dependency</a:t>
            </a:r>
            <a:endParaRPr lang="en-US" sz="1100" dirty="0"/>
          </a:p>
        </p:txBody>
      </p:sp>
      <p:sp>
        <p:nvSpPr>
          <p:cNvPr id="9" name="Shape 5"/>
          <p:cNvSpPr/>
          <p:nvPr/>
        </p:nvSpPr>
        <p:spPr>
          <a:xfrm>
            <a:off x="10129838" y="1168598"/>
            <a:ext cx="4000500" cy="1410057"/>
          </a:xfrm>
          <a:prstGeom prst="roundRect">
            <a:avLst>
              <a:gd name="adj" fmla="val 648"/>
            </a:avLst>
          </a:prstGeom>
          <a:solidFill>
            <a:srgbClr val="F8ECE4"/>
          </a:solidFill>
          <a:ln w="7620">
            <a:solidFill>
              <a:srgbClr val="F2DED0"/>
            </a:solidFill>
            <a:prstDash val="solid"/>
          </a:ln>
          <a:effectLst>
            <a:outerShdw dist="12700" dir="2700000" algn="bl" rotWithShape="0">
              <a:srgbClr val="F2DED0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0" name="Shape 6"/>
          <p:cNvSpPr/>
          <p:nvPr/>
        </p:nvSpPr>
        <p:spPr>
          <a:xfrm>
            <a:off x="10280333" y="1319093"/>
            <a:ext cx="428625" cy="428625"/>
          </a:xfrm>
          <a:prstGeom prst="roundRect">
            <a:avLst>
              <a:gd name="adj" fmla="val 21331200"/>
            </a:avLst>
          </a:prstGeom>
          <a:solidFill>
            <a:srgbClr val="F2DED0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398204" y="1436846"/>
            <a:ext cx="192881" cy="19288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280333" y="1890593"/>
            <a:ext cx="2000607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Invest in South Zone</a:t>
            </a:r>
            <a:endParaRPr lang="en-US" sz="1400" dirty="0"/>
          </a:p>
        </p:txBody>
      </p:sp>
      <p:sp>
        <p:nvSpPr>
          <p:cNvPr id="13" name="Text 8"/>
          <p:cNvSpPr/>
          <p:nvPr/>
        </p:nvSpPr>
        <p:spPr>
          <a:xfrm>
            <a:off x="10280333" y="2199561"/>
            <a:ext cx="369951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Strategic penetration and profitability improvement</a:t>
            </a:r>
            <a:endParaRPr lang="en-US" sz="1100" dirty="0"/>
          </a:p>
        </p:txBody>
      </p:sp>
      <p:sp>
        <p:nvSpPr>
          <p:cNvPr id="14" name="Shape 9"/>
          <p:cNvSpPr/>
          <p:nvPr/>
        </p:nvSpPr>
        <p:spPr>
          <a:xfrm>
            <a:off x="5986463" y="2721531"/>
            <a:ext cx="8143875" cy="1410057"/>
          </a:xfrm>
          <a:prstGeom prst="roundRect">
            <a:avLst>
              <a:gd name="adj" fmla="val 648"/>
            </a:avLst>
          </a:prstGeom>
          <a:solidFill>
            <a:srgbClr val="F8ECE4"/>
          </a:solidFill>
          <a:ln w="7620">
            <a:solidFill>
              <a:srgbClr val="BAB6AA"/>
            </a:solidFill>
            <a:prstDash val="solid"/>
          </a:ln>
          <a:effectLst>
            <a:outerShdw dist="12700" dir="2700000" algn="bl" rotWithShape="0">
              <a:srgbClr val="BAB6AA">
                <a:alpha val="100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15" name="Shape 10"/>
          <p:cNvSpPr/>
          <p:nvPr/>
        </p:nvSpPr>
        <p:spPr>
          <a:xfrm>
            <a:off x="6136958" y="2872026"/>
            <a:ext cx="428625" cy="428625"/>
          </a:xfrm>
          <a:prstGeom prst="roundRect">
            <a:avLst>
              <a:gd name="adj" fmla="val 21331200"/>
            </a:avLst>
          </a:prstGeom>
          <a:solidFill>
            <a:srgbClr val="BAB6A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54829" y="2989778"/>
            <a:ext cx="192881" cy="19288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36958" y="3443526"/>
            <a:ext cx="2298740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 Rationalization</a:t>
            </a:r>
            <a:endParaRPr lang="en-US" sz="1400" dirty="0"/>
          </a:p>
        </p:txBody>
      </p:sp>
      <p:sp>
        <p:nvSpPr>
          <p:cNvPr id="18" name="Text 12"/>
          <p:cNvSpPr/>
          <p:nvPr/>
        </p:nvSpPr>
        <p:spPr>
          <a:xfrm>
            <a:off x="6136958" y="3752493"/>
            <a:ext cx="784288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Review low performers for optimization</a:t>
            </a:r>
            <a:endParaRPr lang="en-US" sz="1100" dirty="0"/>
          </a:p>
        </p:txBody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86463" y="4292322"/>
            <a:ext cx="714375" cy="857369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6843713" y="4435197"/>
            <a:ext cx="1786176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Mid-Tier Cities</a:t>
            </a:r>
            <a:endParaRPr lang="en-US" sz="1400" dirty="0"/>
          </a:p>
        </p:txBody>
      </p:sp>
      <p:sp>
        <p:nvSpPr>
          <p:cNvPr id="21" name="Text 14"/>
          <p:cNvSpPr/>
          <p:nvPr/>
        </p:nvSpPr>
        <p:spPr>
          <a:xfrm>
            <a:off x="6843713" y="4744164"/>
            <a:ext cx="728662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Targeted marketing campaigns</a:t>
            </a:r>
            <a:endParaRPr lang="en-US" sz="1100" dirty="0"/>
          </a:p>
        </p:txBody>
      </p:sp>
      <p:pic>
        <p:nvPicPr>
          <p:cNvPr id="22" name="Image 5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86463" y="5149691"/>
            <a:ext cx="714375" cy="857369"/>
          </a:xfrm>
          <a:prstGeom prst="rect">
            <a:avLst/>
          </a:prstGeom>
        </p:spPr>
      </p:pic>
      <p:sp>
        <p:nvSpPr>
          <p:cNvPr id="23" name="Text 15"/>
          <p:cNvSpPr/>
          <p:nvPr/>
        </p:nvSpPr>
        <p:spPr>
          <a:xfrm>
            <a:off x="6843713" y="5292566"/>
            <a:ext cx="1786176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Cost Optimization</a:t>
            </a:r>
            <a:endParaRPr lang="en-US" sz="1400" dirty="0"/>
          </a:p>
        </p:txBody>
      </p:sp>
      <p:sp>
        <p:nvSpPr>
          <p:cNvPr id="24" name="Text 16"/>
          <p:cNvSpPr/>
          <p:nvPr/>
        </p:nvSpPr>
        <p:spPr>
          <a:xfrm>
            <a:off x="6843713" y="5601533"/>
            <a:ext cx="728662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Monitor loss-making markets</a:t>
            </a:r>
            <a:endParaRPr lang="en-US" sz="1100" dirty="0"/>
          </a:p>
        </p:txBody>
      </p:sp>
      <p:pic>
        <p:nvPicPr>
          <p:cNvPr id="25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86463" y="6007060"/>
            <a:ext cx="714375" cy="857369"/>
          </a:xfrm>
          <a:prstGeom prst="rect">
            <a:avLst/>
          </a:prstGeom>
        </p:spPr>
      </p:pic>
      <p:sp>
        <p:nvSpPr>
          <p:cNvPr id="26" name="Text 17"/>
          <p:cNvSpPr/>
          <p:nvPr/>
        </p:nvSpPr>
        <p:spPr>
          <a:xfrm>
            <a:off x="6843713" y="6149935"/>
            <a:ext cx="2006918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E-Commerce Growth</a:t>
            </a:r>
            <a:endParaRPr lang="en-US" sz="1400" dirty="0"/>
          </a:p>
        </p:txBody>
      </p:sp>
      <p:sp>
        <p:nvSpPr>
          <p:cNvPr id="27" name="Text 18"/>
          <p:cNvSpPr/>
          <p:nvPr/>
        </p:nvSpPr>
        <p:spPr>
          <a:xfrm>
            <a:off x="6843713" y="6458903"/>
            <a:ext cx="728662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Balance channel dependency</a:t>
            </a:r>
            <a:endParaRPr lang="en-US" sz="1100" dirty="0"/>
          </a:p>
        </p:txBody>
      </p:sp>
      <p:pic>
        <p:nvPicPr>
          <p:cNvPr id="28" name="Image 7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86463" y="6864429"/>
            <a:ext cx="714375" cy="857369"/>
          </a:xfrm>
          <a:prstGeom prst="rect">
            <a:avLst/>
          </a:prstGeom>
        </p:spPr>
      </p:pic>
      <p:sp>
        <p:nvSpPr>
          <p:cNvPr id="29" name="Text 19"/>
          <p:cNvSpPr/>
          <p:nvPr/>
        </p:nvSpPr>
        <p:spPr>
          <a:xfrm>
            <a:off x="6843713" y="7007304"/>
            <a:ext cx="1786176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Risk Mitigation</a:t>
            </a:r>
            <a:endParaRPr lang="en-US" sz="1400" dirty="0"/>
          </a:p>
        </p:txBody>
      </p:sp>
      <p:sp>
        <p:nvSpPr>
          <p:cNvPr id="30" name="Text 20"/>
          <p:cNvSpPr/>
          <p:nvPr/>
        </p:nvSpPr>
        <p:spPr>
          <a:xfrm>
            <a:off x="6843713" y="7316272"/>
            <a:ext cx="728662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Reduce single-point dependencies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397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140" y="3220403"/>
            <a:ext cx="5279588" cy="675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Conclusion </a:t>
            </a:r>
            <a:r>
              <a:rPr lang="en-US" sz="41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✅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1055846" y="4449723"/>
            <a:ext cx="12835414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analysis reveals </a:t>
            </a:r>
            <a:r>
              <a:rPr lang="en-US" sz="16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uneven revenue and profit distribution</a:t>
            </a: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across customers, products, and zones. High dependency on a single customer, product, and market presents </a:t>
            </a:r>
            <a:r>
              <a:rPr lang="en-US" sz="16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significant business risk</a:t>
            </a: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39140" y="4212193"/>
            <a:ext cx="22860" cy="1150858"/>
          </a:xfrm>
          <a:prstGeom prst="rect">
            <a:avLst/>
          </a:prstGeom>
          <a:solidFill>
            <a:srgbClr val="1516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739140" y="5811679"/>
            <a:ext cx="4298752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Critical Actions Required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739140" y="6418778"/>
            <a:ext cx="631852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Market expansion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39140" y="6830497"/>
            <a:ext cx="631852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Product diversification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39140" y="7242215"/>
            <a:ext cx="631852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Profitability optimization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580352" y="5811679"/>
            <a:ext cx="3287792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Expected Outcome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7580352" y="6418778"/>
            <a:ext cx="6318528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highlight>
                  <a:srgbClr val="F2DED0"/>
                </a:highlight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Sustainable growth and resilience</a:t>
            </a: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against disruptions like COVID-19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441</Words>
  <Application>Microsoft Office PowerPoint</Application>
  <PresentationFormat>Custom</PresentationFormat>
  <Paragraphs>121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Consolas</vt:lpstr>
      <vt:lpstr>Montserrat Black</vt:lpstr>
      <vt:lpstr>Arial</vt:lpstr>
      <vt:lpstr>Inconsolata</vt:lpstr>
      <vt:lpstr>Montserrat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MOHSIN AKTAR</dc:creator>
  <cp:lastModifiedBy>Jwel Aktar</cp:lastModifiedBy>
  <cp:revision>2</cp:revision>
  <dcterms:created xsi:type="dcterms:W3CDTF">2025-11-21T14:44:11Z</dcterms:created>
  <dcterms:modified xsi:type="dcterms:W3CDTF">2025-11-21T14:45:48Z</dcterms:modified>
</cp:coreProperties>
</file>